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515" autoAdjust="0"/>
  </p:normalViewPr>
  <p:slideViewPr>
    <p:cSldViewPr snapToGrid="0">
      <p:cViewPr varScale="1">
        <p:scale>
          <a:sx n="120" d="100"/>
          <a:sy n="120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0A9FD-0F5B-4D35-A55E-13C50E2A2A02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4B705-744F-4FCB-A940-A858A10DF7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41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4B705-744F-4FCB-A940-A858A10DF7B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16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4B705-744F-4FCB-A940-A858A10DF7B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68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00A89-A122-447C-A8BF-E3B85EEF1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F82416-C11C-4E1E-A9F5-F5A4A557F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BC0010-879D-4E7A-970A-ABDE0688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11997D-80B8-4C2C-9855-ED7B3C49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4D5560-06EB-4A02-B45A-BE94CC31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0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64E0F-7B25-4266-8939-A7206022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861FB1-ACAC-4111-8D9B-CB9EB84A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647B2D-55CA-4988-BF24-821A8EF7B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EFE02A-3B0C-4456-8972-FA459DC1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218407-086F-4EFA-BC78-44180C1F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4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77D248-96BF-451C-80F3-8A26ADD89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6B76F3-9D5B-4DC8-89C8-CE3DA9FBA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56245D-FBBE-4951-B35A-896E381A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01728-CB91-4965-84D2-A4EEF8F0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7DCD1-C5BD-403A-83AD-3D369264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1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17FE-A767-4726-B825-50E1E262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9781CC-12DB-47AB-A285-807506E37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AF947C-EB63-4908-82BC-E881073C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2F1724-25AE-47E3-9858-8519CF1D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3569BA-EA9A-4966-9983-07089A2C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63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945C6-8456-4921-ADEE-461F50ED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90D8F3-C1C7-4AA2-B6FB-DD1AD42AB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500649-C17E-4E3E-9157-B0CC3363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8248DE-A8F2-4EBD-AB2C-4C9959D7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CE6F8-7821-4DF8-9AB2-BE936F95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25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F10F3-8F60-4C4A-B571-9752172A4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8F7CEE-7A1F-4AA1-86DF-3694C3FCA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153A48-A188-4BE0-A495-2DBB7582F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8512BF-C07F-4401-A0C6-5CCB6E48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3B72C8-EC45-464A-8DA0-50B11C110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D75681-E6F1-4270-BAB9-925C36292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46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7EB7AD-7B15-47B5-83AE-514AF030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73D3C7-14F9-41D4-8AD8-C4CA8F713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4AF437-F049-42DE-ACE8-9299B6718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852A7F-F568-4EA9-BFC3-196A4C8EA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35E9B0-D336-42E7-8529-9E78BD0A9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12DFD3-C290-45C2-A762-2FD84FED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326115-783B-4C39-A359-99694C80F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173F8F3-1D46-4573-A990-B313176C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1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BABBF-71E1-4F9D-952A-D7D32456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865F73-4444-4D7E-8B62-1EA638FD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B086DC-0C40-405A-896E-77C48A02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D3540B-6102-4160-9301-1A8BB4DD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8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7C5537-796F-446F-92DF-6C8C815D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009DC0-6DB0-4F63-B850-742B29B0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A0CA81-52E4-4F8E-B84D-ED0D26AE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1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C279EA-1943-4AEF-95E1-C6FA8663E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C84DE9-5603-4F55-979E-CAEFFF60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426A81-6636-4A6C-A4EE-D9DE5A0AE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CB5A6A-5981-4E7C-A878-4FDAFA54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A7F006-D9E6-4D57-91A0-3B306A88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B79669-69FA-4075-B750-28708963C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3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368819-C9F7-4F3F-8B9D-56E57A707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355F20-6763-4070-948C-494DC425C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BEE9CB-BAB9-4DC8-A373-57C75F8AC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E2D06D-6B7A-4900-968B-BBAAB1BA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E8C7E4-A609-4624-963E-799A5606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D35091-93AB-478A-A750-A2590CA6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6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E3139E-3277-42C6-968A-22405DED5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2DE650-9CEA-42A0-B0FC-CF3A50827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6B26D0-809F-4FA8-83B7-1E6D3215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670E-45EC-4FF6-B5AE-CFDF0BF3BE7B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05C037-F8E6-435E-BAFA-4DA0457B5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B3F2CE-B089-4455-996A-0308AF19D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8D9E-2152-4C0E-9F6B-925F0A563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5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megalis.bretagne.bzh/service/cybersecurit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rvices.megalis.bretagne.bzh/tutoriel/cybersecurite-kit-documentair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B4BA747-888B-4049-9142-5C1FE98F8ED7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180631" y="72208"/>
            <a:ext cx="2166620" cy="973455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825CE14-87D2-45BC-9883-825ED0B4CD5F}"/>
              </a:ext>
            </a:extLst>
          </p:cNvPr>
          <p:cNvSpPr/>
          <p:nvPr/>
        </p:nvSpPr>
        <p:spPr bwMode="auto">
          <a:xfrm>
            <a:off x="1581324" y="1893282"/>
            <a:ext cx="9001387" cy="3567951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A48A430-37FB-4550-ADB6-5CF47F6B5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2576DB-0902-4E7B-9929-8E1327F87980}"/>
              </a:ext>
            </a:extLst>
          </p:cNvPr>
          <p:cNvSpPr/>
          <p:nvPr/>
        </p:nvSpPr>
        <p:spPr>
          <a:xfrm>
            <a:off x="1887521" y="1367805"/>
            <a:ext cx="838899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Lucida Sans Unicode" panose="020B0602030504020204" pitchFamily="34" charset="0"/>
              <a:ea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400" b="1" dirty="0">
              <a:solidFill>
                <a:srgbClr val="0070C0"/>
              </a:solidFill>
              <a:latin typeface="Lucida Sans Unicode" panose="020B0602030504020204" pitchFamily="34" charset="0"/>
              <a:ea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Lucida Sans Unicode" panose="020B0602030504020204" pitchFamily="34" charset="0"/>
              <a:ea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Lucida Sans Unicode" panose="020B0602030504020204" pitchFamily="34" charset="0"/>
              </a:rPr>
              <a:t>ACCOMPAGNEMENT À LA CYBERSÉCURITÉ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Lucida Sans Unicode" panose="020B0602030504020204" pitchFamily="34" charset="0"/>
              </a:rPr>
              <a:t>Une offre de services d’accompagnement à la Cybersécurité comprenant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dirty="0">
                <a:ea typeface="Times New Roman" panose="02020603050405020304" pitchFamily="18" charset="0"/>
                <a:cs typeface="Lucida Sans Unicode" panose="020B0602030504020204" pitchFamily="34" charset="0"/>
              </a:rPr>
              <a:t> un parcours 1 Cyber Sensibilisation pour toutes les collectivités adhérentes, 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dirty="0">
                <a:ea typeface="Times New Roman" panose="02020603050405020304" pitchFamily="18" charset="0"/>
                <a:cs typeface="Lucida Sans Unicode" panose="020B0602030504020204" pitchFamily="34" charset="0"/>
              </a:rPr>
              <a:t> un parcours 2 Cyber Sensibilisation enrichi, pour les communes &lt; 3500 habitants ou les EPCI &lt; 20 000 habitants,</a:t>
            </a: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dirty="0">
                <a:ea typeface="Times New Roman" panose="02020603050405020304" pitchFamily="18" charset="0"/>
                <a:cs typeface="Lucida Sans Unicode" panose="020B0602030504020204" pitchFamily="34" charset="0"/>
              </a:rPr>
              <a:t> des formations à la Gestion de crise Cyber, à destination des directions générales et responsables informatiques.</a:t>
            </a:r>
            <a:endParaRPr lang="fr-FR" altLang="fr-FR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251413F-4CE6-45FA-B395-4ED9C53EB113}"/>
              </a:ext>
            </a:extLst>
          </p:cNvPr>
          <p:cNvSpPr txBox="1"/>
          <p:nvPr/>
        </p:nvSpPr>
        <p:spPr>
          <a:xfrm>
            <a:off x="1166070" y="6283354"/>
            <a:ext cx="855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linkClick r:id="rId3"/>
              </a:rPr>
              <a:t>Lien vers l'offre de service Cybersécurité (site Internet de </a:t>
            </a:r>
            <a:r>
              <a:rPr lang="fr-FR" b="1" dirty="0" err="1">
                <a:hlinkClick r:id="rId3"/>
              </a:rPr>
              <a:t>Mégalis</a:t>
            </a:r>
            <a:r>
              <a:rPr lang="fr-FR" b="1" dirty="0">
                <a:hlinkClick r:id="rId3"/>
              </a:rPr>
              <a:t>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1251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B4BA747-888B-4049-9142-5C1FE98F8ED7}"/>
              </a:ext>
            </a:extLst>
          </p:cNvPr>
          <p:cNvPicPr/>
          <p:nvPr/>
        </p:nvPicPr>
        <p:blipFill>
          <a:blip r:embed="rId3"/>
          <a:stretch/>
        </p:blipFill>
        <p:spPr bwMode="auto">
          <a:xfrm>
            <a:off x="0" y="25564"/>
            <a:ext cx="2166620" cy="973455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3AE3AFC-D5DE-4534-988C-B1244289A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37964"/>
              </p:ext>
            </p:extLst>
          </p:nvPr>
        </p:nvGraphicFramePr>
        <p:xfrm>
          <a:off x="467242" y="1607790"/>
          <a:ext cx="11561965" cy="4161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1423">
                  <a:extLst>
                    <a:ext uri="{9D8B030D-6E8A-4147-A177-3AD203B41FA5}">
                      <a16:colId xmlns:a16="http://schemas.microsoft.com/office/drawing/2014/main" val="4138193760"/>
                    </a:ext>
                  </a:extLst>
                </a:gridCol>
                <a:gridCol w="4547238">
                  <a:extLst>
                    <a:ext uri="{9D8B030D-6E8A-4147-A177-3AD203B41FA5}">
                      <a16:colId xmlns:a16="http://schemas.microsoft.com/office/drawing/2014/main" val="2000200911"/>
                    </a:ext>
                  </a:extLst>
                </a:gridCol>
                <a:gridCol w="3293304">
                  <a:extLst>
                    <a:ext uri="{9D8B030D-6E8A-4147-A177-3AD203B41FA5}">
                      <a16:colId xmlns:a16="http://schemas.microsoft.com/office/drawing/2014/main" val="2017736652"/>
                    </a:ext>
                  </a:extLst>
                </a:gridCol>
              </a:tblGrid>
              <a:tr h="3717155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Le Parcours 1 Cyber Sensibilisation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lvl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POUR QUI : </a:t>
                      </a:r>
                      <a:r>
                        <a:rPr kumimoji="0" lang="fr-F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Lucida Sans Unicode" panose="020B0602030504020204" pitchFamily="34" charset="0"/>
                        </a:rPr>
                        <a:t>toutes les collectivités bretonnes, </a:t>
                      </a:r>
                    </a:p>
                    <a:p>
                      <a:pPr marL="0" lvl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fr-F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Lucida Sans Unicode" panose="020B0602030504020204" pitchFamily="34" charset="0"/>
                        </a:rPr>
                        <a:t>adhérentes au bouquet de services numériques</a:t>
                      </a:r>
                    </a:p>
                    <a:p>
                      <a:pPr marL="0" lvl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fr-F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Lucida Sans Unicode" panose="020B0602030504020204" pitchFamily="34" charset="0"/>
                        </a:rPr>
                        <a:t> 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CONTENUS 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 Intervention en conseil ou en commission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réunions de sensibilisation élus/agents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1 campagne de phishing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Accès à 7 modules d’e-learning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Orientation vers d’autres acteurs (publics ou privés) pour des prestations de mise en œuvre</a:t>
                      </a:r>
                    </a:p>
                    <a:p>
                      <a:pPr marL="342900" marR="23622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Livrables : résultats des campagnes + kit documentaire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2362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1" marR="543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41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Le Parcours 2 Cyber Sensibilisation enrichi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236220" lvl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POUR QUI : </a:t>
                      </a:r>
                      <a:r>
                        <a:rPr kumimoji="0" lang="fr-F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Lucida Sans Unicode" panose="020B0602030504020204" pitchFamily="34" charset="0"/>
                        </a:rPr>
                        <a:t>communes &lt; 3500 </a:t>
                      </a:r>
                      <a:r>
                        <a:rPr kumimoji="0" lang="fr-F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Lucida Sans Unicode" panose="020B0602030504020204" pitchFamily="34" charset="0"/>
                        </a:rPr>
                        <a:t>hab</a:t>
                      </a:r>
                      <a:r>
                        <a:rPr kumimoji="0" lang="fr-F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Lucida Sans Unicode" panose="020B0602030504020204" pitchFamily="34" charset="0"/>
                        </a:rPr>
                        <a:t> et EPCI &lt; 20 000 </a:t>
                      </a:r>
                      <a:r>
                        <a:rPr kumimoji="0" lang="fr-F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Lucida Sans Unicode" panose="020B0602030504020204" pitchFamily="34" charset="0"/>
                        </a:rPr>
                        <a:t>hab</a:t>
                      </a:r>
                      <a:r>
                        <a:rPr kumimoji="0" lang="fr-F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Lucida Sans Unicode" panose="020B0602030504020204" pitchFamily="34" charset="0"/>
                        </a:rPr>
                        <a:t>, adhérentes au bouquet de services numériques</a:t>
                      </a:r>
                    </a:p>
                    <a:p>
                      <a:pPr marL="217805" marR="2362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228600" marR="2362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CONTENUS 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Le Parcours 1 Cyber Sensibilisation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Un dispositif technique de sensibilisation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Un pré-audit du SI sur des éléments essentiels, selon des questionnaires simplifiés, adaptés à la taille de la collectivité, sur les thèmes : prestataires informatiques, serveurs, postes de travail,  logiciels, réseaux, sauvegarde</a:t>
                      </a:r>
                    </a:p>
                    <a:p>
                      <a:pPr marL="342900" marR="2362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scans de vulnérabilités sur le Système d’Information interne et sur les sites externes en lien avec nos partenaires GIP SIB et Breizh Cyber</a:t>
                      </a:r>
                    </a:p>
                    <a:p>
                      <a:pPr marL="342900" marR="23622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Livrables :  résultats des campagnes + fiches actions suite au pré-audit et au scan + kit documentaire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1" marR="543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60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Un kit documentaire</a:t>
                      </a:r>
                    </a:p>
                    <a:p>
                      <a:pPr marL="2286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hlinkClick r:id="rId4"/>
                      </a:endParaRPr>
                    </a:p>
                    <a:p>
                      <a:pPr marL="2286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Lien vers le kit documentaire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1981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Les supports de présentation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Mégalis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pPr marL="342900" marR="1981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guides, catalogues et MOOC d’accompagnement, </a:t>
                      </a:r>
                    </a:p>
                    <a:p>
                      <a:pPr marL="342900" marR="1981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contenus ANSSI et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</a:rPr>
                        <a:t>Cybermalveillance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pPr marL="342900" marR="19812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vidéos de témoignage et de sensibilisation,</a:t>
                      </a:r>
                    </a:p>
                    <a:p>
                      <a:pPr marL="342900" marR="1981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études (panorama de la menace, cybersécurité dans les petites communes),</a:t>
                      </a:r>
                    </a:p>
                    <a:p>
                      <a:pPr marL="342900" marR="1981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catalogues de prestations,</a:t>
                      </a:r>
                    </a:p>
                    <a:p>
                      <a:pPr marL="342900" marR="19812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Des modèles de procédures.</a:t>
                      </a:r>
                    </a:p>
                    <a:p>
                      <a:pPr marL="0" marR="19812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19812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19812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1" marR="54331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03682"/>
                  </a:ext>
                </a:extLst>
              </a:tr>
              <a:tr h="129650">
                <a:tc>
                  <a:txBody>
                    <a:bodyPr/>
                    <a:lstStyle/>
                    <a:p>
                      <a:pPr marR="23622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1" marR="543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1" marR="543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1" marR="54331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932020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84E8F7CD-F442-4E2E-8194-FD95182C7EB3}"/>
              </a:ext>
            </a:extLst>
          </p:cNvPr>
          <p:cNvCxnSpPr>
            <a:cxnSpLocks/>
          </p:cNvCxnSpPr>
          <p:nvPr/>
        </p:nvCxnSpPr>
        <p:spPr bwMode="auto">
          <a:xfrm>
            <a:off x="3954236" y="2126571"/>
            <a:ext cx="0" cy="341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D635B30-5A77-44B1-B008-D0332A1F6783}"/>
              </a:ext>
            </a:extLst>
          </p:cNvPr>
          <p:cNvCxnSpPr>
            <a:cxnSpLocks/>
          </p:cNvCxnSpPr>
          <p:nvPr/>
        </p:nvCxnSpPr>
        <p:spPr bwMode="auto">
          <a:xfrm>
            <a:off x="8599215" y="2126571"/>
            <a:ext cx="73731" cy="341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08E1629-6B67-4B1A-90B9-D737E42EF5C2}"/>
              </a:ext>
            </a:extLst>
          </p:cNvPr>
          <p:cNvSpPr/>
          <p:nvPr/>
        </p:nvSpPr>
        <p:spPr bwMode="auto">
          <a:xfrm>
            <a:off x="207347" y="1540327"/>
            <a:ext cx="11821860" cy="422944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B4BA747-888B-4049-9142-5C1FE98F8ED7}"/>
              </a:ext>
            </a:extLst>
          </p:cNvPr>
          <p:cNvPicPr/>
          <p:nvPr/>
        </p:nvPicPr>
        <p:blipFill>
          <a:blip r:embed="rId3"/>
          <a:stretch/>
        </p:blipFill>
        <p:spPr bwMode="auto">
          <a:xfrm>
            <a:off x="340022" y="241017"/>
            <a:ext cx="2166620" cy="973455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FDF4E606-A20D-4510-8809-8061B7D2838A}"/>
              </a:ext>
            </a:extLst>
          </p:cNvPr>
          <p:cNvSpPr/>
          <p:nvPr/>
        </p:nvSpPr>
        <p:spPr bwMode="auto">
          <a:xfrm>
            <a:off x="739452" y="2065995"/>
            <a:ext cx="10963469" cy="1950085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4715C68-2237-41E7-ACA9-2172A8ADD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34331"/>
              </p:ext>
            </p:extLst>
          </p:nvPr>
        </p:nvGraphicFramePr>
        <p:xfrm>
          <a:off x="978159" y="2326549"/>
          <a:ext cx="10486053" cy="1580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9271">
                  <a:extLst>
                    <a:ext uri="{9D8B030D-6E8A-4147-A177-3AD203B41FA5}">
                      <a16:colId xmlns:a16="http://schemas.microsoft.com/office/drawing/2014/main" val="2996286504"/>
                    </a:ext>
                  </a:extLst>
                </a:gridCol>
                <a:gridCol w="4346782">
                  <a:extLst>
                    <a:ext uri="{9D8B030D-6E8A-4147-A177-3AD203B41FA5}">
                      <a16:colId xmlns:a16="http://schemas.microsoft.com/office/drawing/2014/main" val="826046569"/>
                    </a:ext>
                  </a:extLst>
                </a:gridCol>
              </a:tblGrid>
              <a:tr h="495174">
                <a:tc gridSpan="2">
                  <a:txBody>
                    <a:bodyPr/>
                    <a:lstStyle/>
                    <a:p>
                      <a:pPr marL="0" lvl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Lucida Sans Unicode" panose="020B0602030504020204" pitchFamily="34" charset="0"/>
                        </a:rPr>
                        <a:t>MODALITES D’ACCES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PRE-REQUIS : adhésion au bouquet de services numériques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5" marR="5527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183028"/>
                  </a:ext>
                </a:extLst>
              </a:tr>
              <a:tr h="538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Pour les parcours </a:t>
                      </a:r>
                    </a:p>
                    <a:p>
                      <a:pPr marL="342900" marR="37846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SIGNATURE D’UNE CONVENTION DE LA COLLECTIVITE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(engagements des parties et autorisation pour le Syndicat mixte à réaliser les actions prévues au sein de la collectivité), un modèle sera fourni.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75" marR="552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Pour la formation Gestion de crise Cyber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Les dates de session sont communiquées aux membres du Syndicat mixte et sur notre site Internet.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75" marR="552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179706"/>
                  </a:ext>
                </a:extLst>
              </a:tr>
            </a:tbl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7862205-243D-4A6F-9BC4-48634943B055}"/>
              </a:ext>
            </a:extLst>
          </p:cNvPr>
          <p:cNvSpPr/>
          <p:nvPr/>
        </p:nvSpPr>
        <p:spPr bwMode="auto">
          <a:xfrm>
            <a:off x="739452" y="4415136"/>
            <a:ext cx="10963469" cy="1186536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FD0A952-79B1-4867-A51B-7D70504DA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01428"/>
              </p:ext>
            </p:extLst>
          </p:nvPr>
        </p:nvGraphicFramePr>
        <p:xfrm>
          <a:off x="948612" y="4686586"/>
          <a:ext cx="10515600" cy="643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63177639"/>
                    </a:ext>
                  </a:extLst>
                </a:gridCol>
              </a:tblGrid>
              <a:tr h="473832">
                <a:tc>
                  <a:txBody>
                    <a:bodyPr/>
                    <a:lstStyle/>
                    <a:p>
                      <a:pPr marL="0" lvl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0" lang="fr-F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Lucida Sans Unicode" panose="020B0602030504020204" pitchFamily="34" charset="0"/>
                        </a:rPr>
                        <a:t>UN CONSEIL ?</a:t>
                      </a:r>
                    </a:p>
                    <a:p>
                      <a:pPr marL="0" lvl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kumimoji="0" lang="fr-F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Lucida Sans Unicode" panose="020B0602030504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CONTACTEZ LE CHARGE DE MISSION ACCOMPAGNEMENT CYBERSECURITE                                             Yves MOREL - 09 71 00 41 70 - </a:t>
                      </a:r>
                      <a:r>
                        <a:rPr lang="fr-FR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yves.morel@megalis.bretagne.bzh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75" marR="552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289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1240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437</Words>
  <Application>Microsoft Office PowerPoint</Application>
  <PresentationFormat>Grand écran</PresentationFormat>
  <Paragraphs>66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Lucida Sans Unicode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Morel</dc:creator>
  <cp:lastModifiedBy>Yves Morel</cp:lastModifiedBy>
  <cp:revision>43</cp:revision>
  <dcterms:created xsi:type="dcterms:W3CDTF">2022-08-09T11:40:58Z</dcterms:created>
  <dcterms:modified xsi:type="dcterms:W3CDTF">2024-02-07T09:42:28Z</dcterms:modified>
</cp:coreProperties>
</file>